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67" r:id="rId16"/>
    <p:sldId id="27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866" autoAdjust="0"/>
  </p:normalViewPr>
  <p:slideViewPr>
    <p:cSldViewPr>
      <p:cViewPr varScale="1">
        <p:scale>
          <a:sx n="81" d="100"/>
          <a:sy n="81" d="100"/>
        </p:scale>
        <p:origin x="149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FDA1A-7A0A-4804-87AC-3EE83C5B3A0A}" type="datetimeFigureOut">
              <a:rPr lang="en-CA" smtClean="0"/>
              <a:pPr/>
              <a:t>2020-09-14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938FA3-557E-42C2-990A-E1F372DC2B6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7195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Defence</a:t>
            </a:r>
            <a:r>
              <a:rPr lang="en-US" dirty="0" smtClean="0"/>
              <a:t>, Great Wall of China</a:t>
            </a:r>
          </a:p>
          <a:p>
            <a:r>
              <a:rPr lang="en-US" dirty="0" smtClean="0"/>
              <a:t>Worship, Mexico</a:t>
            </a:r>
          </a:p>
          <a:p>
            <a:r>
              <a:rPr lang="en-US" dirty="0" smtClean="0"/>
              <a:t>Political control, Athens</a:t>
            </a:r>
          </a:p>
          <a:p>
            <a:r>
              <a:rPr lang="en-US" dirty="0" smtClean="0"/>
              <a:t>Economics,</a:t>
            </a:r>
            <a:r>
              <a:rPr lang="en-US" baseline="0" dirty="0" smtClean="0"/>
              <a:t> </a:t>
            </a:r>
            <a:r>
              <a:rPr lang="en-US" dirty="0" smtClean="0"/>
              <a:t>Ancient Mesopotamia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38FA3-557E-42C2-990A-E1F372DC2B60}" type="slidenum">
              <a:rPr lang="en-CA" smtClean="0"/>
              <a:pPr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8406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Street</a:t>
            </a:r>
            <a:r>
              <a:rPr lang="en-CA" baseline="0" dirty="0" smtClean="0"/>
              <a:t>scape, open space, agora all in </a:t>
            </a:r>
            <a:r>
              <a:rPr lang="en-CA" baseline="0" dirty="0" err="1" smtClean="0"/>
              <a:t>Pompai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38FA3-557E-42C2-990A-E1F372DC2B60}" type="slidenum">
              <a:rPr lang="en-CA" smtClean="0"/>
              <a:pPr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4487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DA1B-68BF-4246-BA8C-82F5AAE76617}" type="datetimeFigureOut">
              <a:rPr lang="en-CA" smtClean="0"/>
              <a:pPr/>
              <a:t>2020-09-14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4A0E-848E-4ADA-BCDC-EC30B01E393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DA1B-68BF-4246-BA8C-82F5AAE76617}" type="datetimeFigureOut">
              <a:rPr lang="en-CA" smtClean="0"/>
              <a:pPr/>
              <a:t>2020-09-14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4A0E-848E-4ADA-BCDC-EC30B01E393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DA1B-68BF-4246-BA8C-82F5AAE76617}" type="datetimeFigureOut">
              <a:rPr lang="en-CA" smtClean="0"/>
              <a:pPr/>
              <a:t>2020-09-14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4A0E-848E-4ADA-BCDC-EC30B01E393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DA1B-68BF-4246-BA8C-82F5AAE76617}" type="datetimeFigureOut">
              <a:rPr lang="en-CA" smtClean="0"/>
              <a:pPr/>
              <a:t>2020-09-14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4A0E-848E-4ADA-BCDC-EC30B01E393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DA1B-68BF-4246-BA8C-82F5AAE76617}" type="datetimeFigureOut">
              <a:rPr lang="en-CA" smtClean="0"/>
              <a:pPr/>
              <a:t>2020-09-14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4A0E-848E-4ADA-BCDC-EC30B01E393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DA1B-68BF-4246-BA8C-82F5AAE76617}" type="datetimeFigureOut">
              <a:rPr lang="en-CA" smtClean="0"/>
              <a:pPr/>
              <a:t>2020-09-14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4A0E-848E-4ADA-BCDC-EC30B01E393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DA1B-68BF-4246-BA8C-82F5AAE76617}" type="datetimeFigureOut">
              <a:rPr lang="en-CA" smtClean="0"/>
              <a:pPr/>
              <a:t>2020-09-14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4A0E-848E-4ADA-BCDC-EC30B01E393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DA1B-68BF-4246-BA8C-82F5AAE76617}" type="datetimeFigureOut">
              <a:rPr lang="en-CA" smtClean="0"/>
              <a:pPr/>
              <a:t>2020-09-14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4A0E-848E-4ADA-BCDC-EC30B01E393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DA1B-68BF-4246-BA8C-82F5AAE76617}" type="datetimeFigureOut">
              <a:rPr lang="en-CA" smtClean="0"/>
              <a:pPr/>
              <a:t>2020-09-14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4A0E-848E-4ADA-BCDC-EC30B01E3935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DA1B-68BF-4246-BA8C-82F5AAE76617}" type="datetimeFigureOut">
              <a:rPr lang="en-CA" smtClean="0"/>
              <a:pPr/>
              <a:t>2020-09-14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4A0E-848E-4ADA-BCDC-EC30B01E393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DA1B-68BF-4246-BA8C-82F5AAE76617}" type="datetimeFigureOut">
              <a:rPr lang="en-CA" smtClean="0"/>
              <a:pPr/>
              <a:t>2020-09-14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4A0E-848E-4ADA-BCDC-EC30B01E393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F9BDA1B-68BF-4246-BA8C-82F5AAE76617}" type="datetimeFigureOut">
              <a:rPr lang="en-CA" smtClean="0"/>
              <a:pPr/>
              <a:t>2020-09-14</a:t>
            </a:fld>
            <a:endParaRPr lang="en-CA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5864A0E-848E-4ADA-BCDC-EC30B01E3935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youtu.be/cvz0WKE45_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History of and Approaches to Planning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Historic Planning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/>
          <a:lstStyle/>
          <a:p>
            <a:r>
              <a:rPr lang="en-CA" dirty="0" smtClean="0"/>
              <a:t>Ancient cities were places of:</a:t>
            </a:r>
          </a:p>
          <a:p>
            <a:pPr lvl="1"/>
            <a:r>
              <a:rPr lang="en-CA" dirty="0" smtClean="0"/>
              <a:t>Defence</a:t>
            </a:r>
          </a:p>
          <a:p>
            <a:pPr lvl="1"/>
            <a:r>
              <a:rPr lang="en-CA" dirty="0" smtClean="0"/>
              <a:t>Worship</a:t>
            </a:r>
          </a:p>
          <a:p>
            <a:pPr lvl="1"/>
            <a:r>
              <a:rPr lang="en-CA" dirty="0" smtClean="0"/>
              <a:t>Regional political control</a:t>
            </a:r>
          </a:p>
          <a:p>
            <a:pPr lvl="1"/>
            <a:r>
              <a:rPr lang="en-CA" dirty="0" smtClean="0"/>
              <a:t>Economics </a:t>
            </a:r>
            <a:endParaRPr lang="en-CA" dirty="0"/>
          </a:p>
        </p:txBody>
      </p:sp>
      <p:pic>
        <p:nvPicPr>
          <p:cNvPr id="4" name="Picture 3" descr="china defen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4168" y="1124744"/>
            <a:ext cx="2181225" cy="2181225"/>
          </a:xfrm>
          <a:prstGeom prst="rect">
            <a:avLst/>
          </a:prstGeom>
        </p:spPr>
      </p:pic>
      <p:pic>
        <p:nvPicPr>
          <p:cNvPr id="5" name="Picture 4" descr="worship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52120" y="3429000"/>
            <a:ext cx="3080623" cy="1790328"/>
          </a:xfrm>
          <a:prstGeom prst="rect">
            <a:avLst/>
          </a:prstGeom>
        </p:spPr>
      </p:pic>
      <p:pic>
        <p:nvPicPr>
          <p:cNvPr id="6" name="Picture 5" descr="indus-valle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4293096"/>
            <a:ext cx="2808312" cy="1895611"/>
          </a:xfrm>
          <a:prstGeom prst="rect">
            <a:avLst/>
          </a:prstGeom>
        </p:spPr>
      </p:pic>
      <p:pic>
        <p:nvPicPr>
          <p:cNvPr id="7" name="Picture 6" descr="nile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75856" y="4365104"/>
            <a:ext cx="2704785" cy="17899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Greeks	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Ancient Greeks developed rectangular blocks of residential land use, for sun exposure</a:t>
            </a:r>
          </a:p>
          <a:p>
            <a:r>
              <a:rPr lang="en-CA" dirty="0" smtClean="0"/>
              <a:t>Public spaces were developed on major streets</a:t>
            </a:r>
          </a:p>
          <a:p>
            <a:r>
              <a:rPr lang="en-CA" dirty="0" smtClean="0"/>
              <a:t>Agora  - marketplace</a:t>
            </a:r>
          </a:p>
          <a:p>
            <a:r>
              <a:rPr lang="en-CA" dirty="0" smtClean="0"/>
              <a:t>Streets surround residential buildings 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 descr="GRPompeii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5536" y="692696"/>
            <a:ext cx="3901440" cy="2599944"/>
          </a:xfrm>
        </p:spPr>
      </p:pic>
      <p:pic>
        <p:nvPicPr>
          <p:cNvPr id="5" name="Picture 4" descr="public_spac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1052736"/>
            <a:ext cx="3068218" cy="2290936"/>
          </a:xfrm>
          <a:prstGeom prst="rect">
            <a:avLst/>
          </a:prstGeom>
        </p:spPr>
      </p:pic>
      <p:pic>
        <p:nvPicPr>
          <p:cNvPr id="6" name="Picture 5" descr="The-Ancient-Agora-Thessalonik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39752" y="3501008"/>
            <a:ext cx="4067944" cy="30509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Romans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Roman cities had north/south and east/west major streets, intersecting at the center</a:t>
            </a:r>
          </a:p>
          <a:p>
            <a:pPr lvl="1">
              <a:buFontTx/>
              <a:buChar char="-"/>
            </a:pPr>
            <a:r>
              <a:rPr lang="en-CA" dirty="0" smtClean="0"/>
              <a:t>City center is the site for the forum</a:t>
            </a:r>
          </a:p>
          <a:p>
            <a:pPr>
              <a:buFontTx/>
              <a:buChar char="-"/>
            </a:pPr>
            <a:r>
              <a:rPr lang="en-CA" dirty="0" smtClean="0"/>
              <a:t>Many garrison towns that tended to have rectangular street patterns within the wall and radial patterns outside of the walls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err="1" smtClean="0"/>
              <a:t>Venta</a:t>
            </a:r>
            <a:r>
              <a:rPr lang="en-CA" dirty="0" smtClean="0"/>
              <a:t> </a:t>
            </a:r>
            <a:r>
              <a:rPr lang="en-CA" dirty="0" err="1" smtClean="0"/>
              <a:t>Icenorum</a:t>
            </a:r>
            <a:r>
              <a:rPr lang="en-CA" dirty="0" smtClean="0"/>
              <a:t>, on the river </a:t>
            </a:r>
            <a:r>
              <a:rPr lang="en-CA" dirty="0" err="1" smtClean="0"/>
              <a:t>Tas</a:t>
            </a:r>
            <a:r>
              <a:rPr lang="en-CA" dirty="0" smtClean="0"/>
              <a:t> on the outskirts of the modern village of </a:t>
            </a:r>
            <a:r>
              <a:rPr lang="en-CA" dirty="0" err="1" smtClean="0"/>
              <a:t>Caistor</a:t>
            </a:r>
            <a:r>
              <a:rPr lang="en-CA" dirty="0" smtClean="0"/>
              <a:t> St Edmund</a:t>
            </a:r>
            <a:endParaRPr lang="en-CA" dirty="0"/>
          </a:p>
        </p:txBody>
      </p:sp>
      <p:pic>
        <p:nvPicPr>
          <p:cNvPr id="4" name="Picture 3" descr="caistor-150x1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3284984"/>
            <a:ext cx="2868910" cy="2008237"/>
          </a:xfrm>
          <a:prstGeom prst="rect">
            <a:avLst/>
          </a:prstGeom>
        </p:spPr>
      </p:pic>
      <p:pic>
        <p:nvPicPr>
          <p:cNvPr id="5" name="Picture 4" descr="Model-of-Caistor-150x1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3284984"/>
            <a:ext cx="2642436" cy="1973019"/>
          </a:xfrm>
          <a:prstGeom prst="rect">
            <a:avLst/>
          </a:prstGeom>
        </p:spPr>
      </p:pic>
      <p:pic>
        <p:nvPicPr>
          <p:cNvPr id="6" name="Picture 5" descr="Venta-Icenorum-aerial-photograph-1929-300x22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86466" y="3212976"/>
            <a:ext cx="2667170" cy="20181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Physical Form of Ancient Cities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Because new towns were built where there had previously been unoccupied land and the town had to meet social, physical and economic need they needed to be:</a:t>
            </a:r>
          </a:p>
          <a:p>
            <a:pPr lvl="1"/>
            <a:r>
              <a:rPr lang="en-CA" dirty="0" smtClean="0"/>
              <a:t>Simple and easily laid out</a:t>
            </a:r>
          </a:p>
          <a:p>
            <a:pPr lvl="2"/>
            <a:r>
              <a:rPr lang="en-CA" dirty="0" smtClean="0"/>
              <a:t>Block pattern of land assigned to residences and public usage</a:t>
            </a:r>
          </a:p>
          <a:p>
            <a:pPr lvl="2"/>
            <a:r>
              <a:rPr lang="en-CA" dirty="0" smtClean="0"/>
              <a:t>Defensive walls limited outward growth</a:t>
            </a:r>
          </a:p>
          <a:p>
            <a:pPr lvl="2"/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Dark and Middle Ages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Characterized by social formlessness and lack of large settlements: led to organic urban form</a:t>
            </a:r>
          </a:p>
          <a:p>
            <a:r>
              <a:rPr lang="en-CA" dirty="0" smtClean="0"/>
              <a:t>New towns were planted towns or </a:t>
            </a:r>
            <a:r>
              <a:rPr lang="en-CA" dirty="0" err="1" smtClean="0"/>
              <a:t>bastides</a:t>
            </a:r>
            <a:r>
              <a:rPr lang="en-CA" dirty="0" smtClean="0"/>
              <a:t>: fortified and organized</a:t>
            </a:r>
          </a:p>
          <a:p>
            <a:endParaRPr lang="en-CA" dirty="0"/>
          </a:p>
        </p:txBody>
      </p:sp>
      <p:pic>
        <p:nvPicPr>
          <p:cNvPr id="4" name="Picture 3" descr="new brandenbur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2200" y="2780928"/>
            <a:ext cx="2067684" cy="30632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Renaissance and Baroque Cities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City became an object of design and a way to express the aesthetic and functional aims of the period</a:t>
            </a:r>
          </a:p>
          <a:p>
            <a:pPr lvl="1"/>
            <a:r>
              <a:rPr lang="en-CA" dirty="0" smtClean="0"/>
              <a:t>Functional aims: order, discipline, desire to impress</a:t>
            </a:r>
          </a:p>
          <a:p>
            <a:pPr lvl="1"/>
            <a:r>
              <a:rPr lang="en-CA" dirty="0" smtClean="0"/>
              <a:t>Aesthetic aims: symmetry, coherence, perspective, monumentality</a:t>
            </a:r>
          </a:p>
          <a:p>
            <a:r>
              <a:rPr lang="en-CA" dirty="0" smtClean="0"/>
              <a:t>City design focused on: the main straight avenue, the gridiron pattern and enclosed spaces 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Palmanova</a:t>
            </a:r>
            <a:r>
              <a:rPr lang="en-CA" dirty="0" smtClean="0"/>
              <a:t>, Italy</a:t>
            </a:r>
            <a:endParaRPr lang="en-CA" dirty="0"/>
          </a:p>
        </p:txBody>
      </p:sp>
      <p:pic>
        <p:nvPicPr>
          <p:cNvPr id="4" name="Content Placeholder 3" descr="36_Palmanov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2466" y="530225"/>
            <a:ext cx="4165106" cy="4187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Detroit, MI</a:t>
            </a:r>
            <a:endParaRPr lang="en-CA" dirty="0"/>
          </a:p>
        </p:txBody>
      </p:sp>
      <p:pic>
        <p:nvPicPr>
          <p:cNvPr id="4" name="Content Placeholder 3" descr="Masonic_Symbols_Washington_DC_to_Detroit_Michigan_1_of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9" y="909637"/>
            <a:ext cx="4572000" cy="3429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19</a:t>
            </a:r>
            <a:r>
              <a:rPr lang="en-CA" baseline="30000" dirty="0" smtClean="0"/>
              <a:t>th</a:t>
            </a:r>
            <a:r>
              <a:rPr lang="en-CA" dirty="0" smtClean="0"/>
              <a:t> Century Idealist Planners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Idealism as a reaction to industrial cities of the Industrial Revolution (overcrowded, poor water supply, filth, sewage, disease)</a:t>
            </a:r>
          </a:p>
          <a:p>
            <a:pPr lvl="1"/>
            <a:r>
              <a:rPr lang="en-CA" dirty="0" smtClean="0"/>
              <a:t>The Utopians	</a:t>
            </a:r>
          </a:p>
          <a:p>
            <a:pPr lvl="2"/>
            <a:r>
              <a:rPr lang="en-CA" dirty="0" smtClean="0"/>
              <a:t>Cooperative community of industry and agriculture</a:t>
            </a:r>
          </a:p>
          <a:p>
            <a:pPr lvl="2"/>
            <a:r>
              <a:rPr lang="en-CA" dirty="0" smtClean="0"/>
              <a:t>Single large communal building in which relationships could be “harmonized”</a:t>
            </a:r>
          </a:p>
          <a:p>
            <a:pPr lvl="2"/>
            <a:r>
              <a:rPr lang="en-CA" dirty="0" smtClean="0"/>
              <a:t>Application of ecological principles to urban areas: human life intertwined with both natural and manufactured landscapes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Idealists, </a:t>
            </a:r>
            <a:r>
              <a:rPr lang="en-US" dirty="0" err="1" smtClean="0"/>
              <a:t>con’t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City Beautiful Movement – focus on renaissance ideals, desire to incorporate aesthetics into built environment (</a:t>
            </a:r>
            <a:r>
              <a:rPr lang="en-US" dirty="0" err="1" smtClean="0"/>
              <a:t>eg</a:t>
            </a:r>
            <a:r>
              <a:rPr lang="en-US" dirty="0" smtClean="0"/>
              <a:t>. Landscape architecture, public parks, well designed civic centers)</a:t>
            </a:r>
          </a:p>
          <a:p>
            <a:endParaRPr lang="en-US" dirty="0"/>
          </a:p>
        </p:txBody>
      </p:sp>
      <p:pic>
        <p:nvPicPr>
          <p:cNvPr id="4" name="Picture 3" descr="city beautif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49594" y="2808901"/>
            <a:ext cx="4106884" cy="2592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Idealists, </a:t>
            </a:r>
            <a:r>
              <a:rPr lang="en-US" dirty="0" err="1" smtClean="0"/>
              <a:t>con’t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Garden City – a satellite town that would disperse the population of a large city into smaller groupings, and would create community on the periphery of large cities that were more pleasant to live in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endParaRPr lang="en-US"/>
          </a:p>
        </p:txBody>
      </p:sp>
      <p:pic>
        <p:nvPicPr>
          <p:cNvPr id="4" name="Picture 3" descr="20100124161035!Garden_City_Concept_by_Howar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692696"/>
            <a:ext cx="4320480" cy="45115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Post WWII Planning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dirty="0" smtClean="0"/>
              <a:t>Planning was differentiated from architecture</a:t>
            </a:r>
          </a:p>
          <a:p>
            <a:r>
              <a:rPr lang="en-CA" dirty="0" smtClean="0"/>
              <a:t>Main characteristics:</a:t>
            </a:r>
          </a:p>
          <a:p>
            <a:pPr lvl="1"/>
            <a:r>
              <a:rPr lang="en-CA" dirty="0" smtClean="0"/>
              <a:t>Town planning was seen as purely physical</a:t>
            </a:r>
          </a:p>
          <a:p>
            <a:pPr lvl="2"/>
            <a:r>
              <a:rPr lang="en-CA" dirty="0" smtClean="0"/>
              <a:t>Deals only with land, and does not involve social, economic or political planning</a:t>
            </a:r>
          </a:p>
          <a:p>
            <a:pPr lvl="1"/>
            <a:r>
              <a:rPr lang="en-CA" dirty="0" smtClean="0"/>
              <a:t>Design as central to town planning</a:t>
            </a:r>
          </a:p>
          <a:p>
            <a:pPr lvl="2"/>
            <a:r>
              <a:rPr lang="en-CA" dirty="0" smtClean="0"/>
              <a:t>Design used to develop functionality </a:t>
            </a:r>
            <a:r>
              <a:rPr lang="en-CA" dirty="0" err="1" smtClean="0"/>
              <a:t>eg</a:t>
            </a:r>
            <a:r>
              <a:rPr lang="en-CA" dirty="0" smtClean="0"/>
              <a:t>. roads, separation of land uses</a:t>
            </a:r>
          </a:p>
          <a:p>
            <a:pPr lvl="1"/>
            <a:r>
              <a:rPr lang="en-CA" dirty="0" smtClean="0"/>
              <a:t>Town Planning involved development of “master plans” or “blueprints”</a:t>
            </a:r>
          </a:p>
          <a:p>
            <a:pPr lvl="2"/>
            <a:r>
              <a:rPr lang="en-CA" dirty="0" smtClean="0"/>
              <a:t>Plans for the future; they needed to be detailed, seen as a product to produce</a:t>
            </a:r>
          </a:p>
          <a:p>
            <a:pPr lvl="1"/>
            <a:r>
              <a:rPr lang="en-CA" dirty="0" smtClean="0"/>
              <a:t>Based on the cultural, regional and national values of the time; specific to the geographical area planned for. For example, post war Britain planned differently than post war America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CA" dirty="0"/>
              <a:t>Ancient Greeks – public spaces including marketplaces, rectangular residential blocks</a:t>
            </a:r>
          </a:p>
          <a:p>
            <a:r>
              <a:rPr lang="en-CA" dirty="0"/>
              <a:t>Romans - cities had north/south and east/west major streets, intersecting at the center</a:t>
            </a:r>
          </a:p>
          <a:p>
            <a:r>
              <a:rPr lang="en-US" dirty="0"/>
              <a:t>Dark and Middle Ages - </a:t>
            </a:r>
            <a:r>
              <a:rPr lang="en-CA" dirty="0"/>
              <a:t>social formlessness and lack of large settlements or fortified and organized</a:t>
            </a:r>
          </a:p>
          <a:p>
            <a:r>
              <a:rPr lang="en-US" dirty="0"/>
              <a:t>Renaissance and Baroque -</a:t>
            </a:r>
            <a:r>
              <a:rPr lang="en-CA" dirty="0"/>
              <a:t> City became an object of design and a way to express the aesthetic</a:t>
            </a:r>
          </a:p>
          <a:p>
            <a:r>
              <a:rPr lang="en-CA" dirty="0"/>
              <a:t>Industrial Revolution -overcrowded, poor water supply, filth, sewage, disease</a:t>
            </a:r>
          </a:p>
          <a:p>
            <a:r>
              <a:rPr lang="en-CA" dirty="0"/>
              <a:t>Idealistic 19</a:t>
            </a:r>
            <a:r>
              <a:rPr lang="en-CA" baseline="30000" dirty="0"/>
              <a:t>th</a:t>
            </a:r>
            <a:r>
              <a:rPr lang="en-CA" dirty="0"/>
              <a:t> Century - a reaction to industrial cities of the Industrial Revolution including City Beautiful Movement, Garden </a:t>
            </a:r>
            <a:r>
              <a:rPr lang="en-CA" dirty="0" smtClean="0"/>
              <a:t>City</a:t>
            </a:r>
            <a:endParaRPr lang="en-CA" dirty="0"/>
          </a:p>
          <a:p>
            <a:pPr marL="265176" lvl="1" indent="-265176">
              <a:buSzPct val="80000"/>
              <a:buFont typeface="Wingdings 2"/>
              <a:buChar char=""/>
            </a:pPr>
            <a:r>
              <a:rPr lang="en-CA" dirty="0"/>
              <a:t>Post WWII - Town planning was seen as purely physical and focused on the development of Master Plans and Blueprints</a:t>
            </a:r>
          </a:p>
          <a:p>
            <a:r>
              <a:rPr lang="en-US" dirty="0" smtClean="0">
                <a:hlinkClick r:id="rId2" tooltip="http://youtu.be/cvz0WKE45_s"/>
              </a:rPr>
              <a:t>12th to 21st Century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46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359</TotalTime>
  <Words>621</Words>
  <Application>Microsoft Office PowerPoint</Application>
  <PresentationFormat>On-screen Show (4:3)</PresentationFormat>
  <Paragraphs>68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Calibri</vt:lpstr>
      <vt:lpstr>Verdana</vt:lpstr>
      <vt:lpstr>Wingdings 2</vt:lpstr>
      <vt:lpstr>Aspect</vt:lpstr>
      <vt:lpstr>History of and Approaches to Planning</vt:lpstr>
      <vt:lpstr>Historic Planning</vt:lpstr>
      <vt:lpstr>Greeks </vt:lpstr>
      <vt:lpstr>PowerPoint Presentation</vt:lpstr>
      <vt:lpstr>Romans</vt:lpstr>
      <vt:lpstr>PowerPoint Presentation</vt:lpstr>
      <vt:lpstr>Physical Form of Ancient Cities</vt:lpstr>
      <vt:lpstr>Dark and Middle Ages</vt:lpstr>
      <vt:lpstr>Renaissance and Baroque Cities</vt:lpstr>
      <vt:lpstr>Palmanova, Italy</vt:lpstr>
      <vt:lpstr>Detroit, MI</vt:lpstr>
      <vt:lpstr>19th Century Idealist Planners</vt:lpstr>
      <vt:lpstr>Idealists, con’t</vt:lpstr>
      <vt:lpstr>Idealists, con’t</vt:lpstr>
      <vt:lpstr>Post WWII Planning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Approaches to Planning</dc:title>
  <dc:creator>Faculty</dc:creator>
  <cp:lastModifiedBy>Bob Hayward</cp:lastModifiedBy>
  <cp:revision>41</cp:revision>
  <dcterms:created xsi:type="dcterms:W3CDTF">2011-09-14T19:03:30Z</dcterms:created>
  <dcterms:modified xsi:type="dcterms:W3CDTF">2020-09-14T14:12:53Z</dcterms:modified>
</cp:coreProperties>
</file>